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68" r:id="rId5"/>
    <p:sldId id="265" r:id="rId6"/>
    <p:sldId id="266" r:id="rId7"/>
    <p:sldId id="271" r:id="rId8"/>
    <p:sldId id="262" r:id="rId9"/>
    <p:sldId id="259" r:id="rId10"/>
    <p:sldId id="273" r:id="rId11"/>
    <p:sldId id="279" r:id="rId12"/>
    <p:sldId id="263" r:id="rId13"/>
    <p:sldId id="264" r:id="rId14"/>
    <p:sldId id="280" r:id="rId15"/>
    <p:sldId id="281" r:id="rId16"/>
    <p:sldId id="269" r:id="rId17"/>
    <p:sldId id="274" r:id="rId18"/>
    <p:sldId id="261" r:id="rId19"/>
    <p:sldId id="267" r:id="rId20"/>
    <p:sldId id="277" r:id="rId21"/>
    <p:sldId id="270" r:id="rId22"/>
    <p:sldId id="272" r:id="rId23"/>
    <p:sldId id="260" r:id="rId24"/>
    <p:sldId id="276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 Hsu" initials="AH" lastIdx="12" clrIdx="0">
    <p:extLst>
      <p:ext uri="{19B8F6BF-5375-455C-9EA6-DF929625EA0E}">
        <p15:presenceInfo xmlns:p15="http://schemas.microsoft.com/office/powerpoint/2012/main" userId="0cffdb1c3a2f9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10-12T01:54:47.556" idx="1">
    <p:pos x="10" y="10"/>
    <p:text>More concrete content.</p:text>
    <p:extLst>
      <p:ext uri="{C676402C-5697-4E1C-873F-D02D1690AC5C}">
        <p15:threadingInfo xmlns:p15="http://schemas.microsoft.com/office/powerpoint/2012/main" timeZoneBias="240"/>
      </p:ext>
    </p:extLst>
  </p:cm>
  <p:cm authorId="1" dt="2013-10-12T01:55:00.169" idx="2">
    <p:pos x="106" y="106"/>
    <p:text>Show more detailed examples.</p:text>
    <p:extLst>
      <p:ext uri="{C676402C-5697-4E1C-873F-D02D1690AC5C}">
        <p15:threadingInfo xmlns:p15="http://schemas.microsoft.com/office/powerpoint/2012/main" timeZoneBias="240"/>
      </p:ext>
    </p:extLst>
  </p:cm>
  <p:cm authorId="1" dt="2013-10-12T01:55:14.245" idx="3">
    <p:pos x="202" y="202"/>
    <p:text>Include examples of existing optimizations.</p:text>
    <p:extLst>
      <p:ext uri="{C676402C-5697-4E1C-873F-D02D1690AC5C}">
        <p15:threadingInfo xmlns:p15="http://schemas.microsoft.com/office/powerpoint/2012/main" timeZoneBias="240"/>
      </p:ext>
    </p:extLst>
  </p:cm>
  <p:cm authorId="1" dt="2013-10-12T01:55:23.292" idx="4">
    <p:pos x="298" y="298"/>
    <p:text>Talk about how compiler will do scalar fusion.</p:text>
    <p:extLst>
      <p:ext uri="{C676402C-5697-4E1C-873F-D02D1690AC5C}">
        <p15:threadingInfo xmlns:p15="http://schemas.microsoft.com/office/powerpoint/2012/main" timeZoneBias="240"/>
      </p:ext>
    </p:extLst>
  </p:cm>
  <p:cm authorId="1" dt="2013-10-12T01:55:31.384" idx="5">
    <p:pos x="394" y="394"/>
    <p:text>Use tree based parallel reduce.</p:text>
    <p:extLst>
      <p:ext uri="{C676402C-5697-4E1C-873F-D02D1690AC5C}">
        <p15:threadingInfo xmlns:p15="http://schemas.microsoft.com/office/powerpoint/2012/main" timeZoneBias="240"/>
      </p:ext>
    </p:extLst>
  </p:cm>
  <p:cm authorId="1" dt="2013-10-12T01:56:31.163" idx="6">
    <p:pos x="490" y="490"/>
    <p:text>Prove your assertions.</p:text>
    <p:extLst>
      <p:ext uri="{C676402C-5697-4E1C-873F-D02D1690AC5C}">
        <p15:threadingInfo xmlns:p15="http://schemas.microsoft.com/office/powerpoint/2012/main" timeZoneBias="240"/>
      </p:ext>
    </p:extLst>
  </p:cm>
  <p:cm authorId="1" dt="2013-10-12T01:57:41.602" idx="7">
    <p:pos x="490" y="586"/>
    <p:text>Don't just "tell" them, "show" them.</p:text>
    <p:extLst>
      <p:ext uri="{C676402C-5697-4E1C-873F-D02D1690AC5C}">
        <p15:threadingInfo xmlns:p15="http://schemas.microsoft.com/office/powerpoint/2012/main" timeZoneBias="240">
          <p15:parentCm authorId="1" idx="6"/>
        </p15:threadingInfo>
      </p:ext>
    </p:extLst>
  </p:cm>
  <p:cm authorId="1" dt="2013-10-12T01:57:52.658" idx="8">
    <p:pos x="586" y="586"/>
    <p:text>Make it clear what is your work and what is prior work.</p:text>
    <p:extLst>
      <p:ext uri="{C676402C-5697-4E1C-873F-D02D1690AC5C}">
        <p15:threadingInfo xmlns:p15="http://schemas.microsoft.com/office/powerpoint/2012/main" timeZoneBias="240"/>
      </p:ext>
    </p:extLst>
  </p:cm>
  <p:cm authorId="1" dt="2013-10-12T02:49:36.351" idx="9">
    <p:pos x="682" y="682"/>
    <p:text>Show the passes</p:text>
    <p:extLst>
      <p:ext uri="{C676402C-5697-4E1C-873F-D02D1690AC5C}">
        <p15:threadingInfo xmlns:p15="http://schemas.microsoft.com/office/powerpoint/2012/main" timeZoneBias="240"/>
      </p:ext>
    </p:extLst>
  </p:cm>
  <p:cm authorId="1" dt="2013-10-12T02:52:36.402" idx="10">
    <p:pos x="778" y="778"/>
    <p:text>Show the transformation of scalar fusion.</p:text>
    <p:extLst>
      <p:ext uri="{C676402C-5697-4E1C-873F-D02D1690AC5C}">
        <p15:threadingInfo xmlns:p15="http://schemas.microsoft.com/office/powerpoint/2012/main" timeZoneBias="240"/>
      </p:ext>
    </p:extLst>
  </p:cm>
  <p:cm authorId="1" dt="2013-10-12T02:58:38.487" idx="11">
    <p:pos x="874" y="874"/>
    <p:text>Comparing D-Fns with normal APL</p:text>
    <p:extLst>
      <p:ext uri="{C676402C-5697-4E1C-873F-D02D1690AC5C}">
        <p15:threadingInfo xmlns:p15="http://schemas.microsoft.com/office/powerpoint/2012/main" timeZoneBias="240"/>
      </p:ext>
    </p:extLst>
  </p:cm>
  <p:cm authorId="1" dt="2013-10-12T03:02:13.601" idx="12">
    <p:pos x="970" y="970"/>
    <p:text>Fusion definition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10/22/2013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0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10/22/2013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0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10/22/2013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10/22/2013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8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10/22/2013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10/22/2013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4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10/22/2013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0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10/22/2013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10/22/2013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3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425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9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1.pn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1.pn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Co-</a:t>
            </a:r>
            <a:r>
              <a:rPr lang="en-US" dirty="0" err="1" smtClean="0"/>
              <a:t>Dfns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Aaron W. Hsu</a:t>
            </a:r>
          </a:p>
          <a:p>
            <a:r>
              <a:rPr lang="en-US" dirty="0" smtClean="0"/>
              <a:t>Indiana University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6829">
        <p14:pan/>
      </p:transition>
    </mc:Choice>
    <mc:Fallback xmlns="">
      <p:transition advTm="568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5000" contrast="-2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07492" y="1993391"/>
            <a:ext cx="8065008" cy="44526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X←5 5⍴⌾	⍝ </a:t>
            </a:r>
            <a:r>
              <a:rPr lang="en-US" dirty="0">
                <a:solidFill>
                  <a:schemeClr val="bg1"/>
                </a:solidFill>
                <a:latin typeface="APL385 Unicode" panose="020B0709000202000203" pitchFamily="49" charset="0"/>
              </a:rPr>
              <a:t>5×5 single-assignment 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array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X[0;0]←3	⍝ </a:t>
            </a:r>
            <a:r>
              <a:rPr lang="en-US" dirty="0">
                <a:solidFill>
                  <a:schemeClr val="bg1"/>
                </a:solidFill>
                <a:latin typeface="APL385 Unicode" panose="020B0709000202000203" pitchFamily="49" charset="0"/>
              </a:rPr>
              <a:t>Set a single assignment 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cell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3≡X[0;0]	⍝ </a:t>
            </a:r>
            <a:r>
              <a:rPr lang="en-US" dirty="0">
                <a:solidFill>
                  <a:schemeClr val="bg1"/>
                </a:solidFill>
                <a:latin typeface="APL385 Unicode" panose="020B0709000202000203" pitchFamily="49" charset="0"/>
              </a:rPr>
              <a:t>Reference a 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cell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?≡X[0;1]	⍝ </a:t>
            </a:r>
            <a:r>
              <a:rPr lang="en-US" dirty="0">
                <a:solidFill>
                  <a:schemeClr val="bg1"/>
                </a:solidFill>
                <a:latin typeface="APL385 Unicode" panose="020B0709000202000203" pitchFamily="49" charset="0"/>
              </a:rPr>
              <a:t>Blocking call waiting for 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data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F∥¨		⍝ </a:t>
            </a:r>
            <a:r>
              <a:rPr lang="en-US" dirty="0">
                <a:solidFill>
                  <a:schemeClr val="bg1"/>
                </a:solidFill>
                <a:latin typeface="APL385 Unicode" panose="020B0709000202000203" pitchFamily="49" charset="0"/>
              </a:rPr>
              <a:t>Parallel 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Each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⍝ “Parallel” reduction of depth 1 vector</a:t>
            </a:r>
            <a:endParaRPr lang="en-US" dirty="0">
              <a:solidFill>
                <a:schemeClr val="bg1"/>
              </a:solidFill>
              <a:latin typeface="APL385 Unicode" panose="020B0709000202000203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VECRED←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{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  Z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[]←(⊃⍵),(¯1↓⍳⍴⍵)⍺⍺{Z[⍺] ⍺⍺ ⍵}∥¨1↓⍵⊣Z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←⌾⍴⍨⍴⍵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}</a:t>
            </a:r>
            <a:endParaRPr lang="en-US" dirty="0">
              <a:solidFill>
                <a:schemeClr val="bg1"/>
              </a:solidFill>
              <a:latin typeface="APL385 Unicode" panose="020B0709000202000203" pitchFamily="49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62564">
        <p14:pan/>
      </p:transition>
    </mc:Choice>
    <mc:Fallback xmlns="">
      <p:transition advTm="62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5000" contrast="-2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8065008" cy="376732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APL385 Unicode" panose="020B0709000202000203" pitchFamily="49" charset="0"/>
              </a:rPr>
              <a:t>TreeVecRed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←{</a:t>
            </a:r>
          </a:p>
          <a:p>
            <a:endParaRPr lang="en-US" dirty="0">
              <a:solidFill>
                <a:schemeClr val="bg1"/>
              </a:solidFill>
              <a:latin typeface="APL385 Unicode" panose="020B0709000202000203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}</a:t>
            </a:r>
          </a:p>
          <a:p>
            <a:endParaRPr lang="en-US" dirty="0">
              <a:solidFill>
                <a:schemeClr val="bg1"/>
              </a:solidFill>
              <a:latin typeface="APL385 Unicode" panose="020B0709000202000203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Life←{⊃1 ⍵∨.∧3 4=+/,1 0 ¯1∘.⊖1 0 ¯1⌽¨⊂⍵}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APL385 Unicode" panose="020B0709000202000203" pitchFamily="49" charset="0"/>
              </a:rPr>
              <a:t>LifeP←Life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∥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LifeP2</a:t>
            </a:r>
            <a:r>
              <a:rPr lang="en-US" dirty="0">
                <a:solidFill>
                  <a:schemeClr val="bg1"/>
                </a:solidFill>
                <a:latin typeface="APL385 Unicode" panose="020B0709000202000203" pitchFamily="49" charset="0"/>
              </a:rPr>
              <a:t>←{⊃1 ⍵∨.∧3 4=+/,1 0 ¯1∘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.(⊖∥)1 </a:t>
            </a:r>
            <a:r>
              <a:rPr lang="en-US" dirty="0">
                <a:solidFill>
                  <a:schemeClr val="bg1"/>
                </a:solidFill>
                <a:latin typeface="APL385 Unicode" panose="020B0709000202000203" pitchFamily="49" charset="0"/>
              </a:rPr>
              <a:t>0 ¯1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⌽∥¨</a:t>
            </a:r>
            <a:r>
              <a:rPr lang="en-US" dirty="0">
                <a:solidFill>
                  <a:schemeClr val="bg1"/>
                </a:solidFill>
                <a:latin typeface="APL385 Unicode" panose="020B0709000202000203" pitchFamily="49" charset="0"/>
              </a:rPr>
              <a:t>⊂⍵}</a:t>
            </a:r>
          </a:p>
          <a:p>
            <a:endParaRPr lang="en-US" dirty="0">
              <a:solidFill>
                <a:schemeClr val="bg1"/>
              </a:solidFill>
              <a:latin typeface="APL385 Unicode" panose="020B0709000202000203" pitchFamily="49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0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62564">
        <p14:pan/>
      </p:transition>
    </mc:Choice>
    <mc:Fallback>
      <p:transition advTm="62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shouldn’t we be able to reason about performance?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8" b="147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ZPL and others make this a critical component.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1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9009">
        <p14:pan/>
      </p:transition>
    </mc:Choice>
    <mc:Fallback xmlns="">
      <p:transition advTm="1090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APL is math you can use. Let’s use it for performance.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 b="3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9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61498">
        <p14:pan/>
      </p:transition>
    </mc:Choice>
    <mc:Fallback xmlns="">
      <p:transition advTm="61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5000" contrast="-2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07492" y="1883121"/>
            <a:ext cx="8065008" cy="468064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Life←{⊃1 ⍵∨.∧3 4=+/,¯1 0 1∘.⊖¯1 0 1⌽¨⊂⍵}</a:t>
            </a:r>
          </a:p>
          <a:p>
            <a:r>
              <a:rPr lang="en-US" dirty="0">
                <a:solidFill>
                  <a:schemeClr val="bg1"/>
                </a:solidFill>
                <a:latin typeface="APL385 Unicode" panose="020B0709000202000203" pitchFamily="49" charset="0"/>
              </a:rPr>
              <a:t>⟨(⍴Life A) ←→ (⍴A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)⟩</a:t>
            </a:r>
            <a:endParaRPr lang="en-US" dirty="0">
              <a:solidFill>
                <a:schemeClr val="bg1"/>
              </a:solidFill>
              <a:latin typeface="APL385 Unicode" panose="020B0709000202000203" pitchFamily="49" charset="0"/>
            </a:endParaRPr>
          </a:p>
          <a:p>
            <a:endParaRPr lang="en-US" dirty="0">
              <a:solidFill>
                <a:schemeClr val="bg1"/>
              </a:solidFill>
              <a:latin typeface="APL385 Unicode" panose="020B0709000202000203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⟨Z F (Y F X) ←→ (Z F Y) F X⟩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F/⍵</a:t>
            </a:r>
          </a:p>
          <a:p>
            <a:endParaRPr lang="en-US" dirty="0" smtClean="0">
              <a:solidFill>
                <a:schemeClr val="bg1"/>
              </a:solidFill>
              <a:latin typeface="APL385 Unicode" panose="020B0709000202000203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⟨G </a:t>
            </a:r>
            <a:r>
              <a:rPr lang="en-US" dirty="0" err="1" smtClean="0">
                <a:solidFill>
                  <a:schemeClr val="bg1"/>
                </a:solidFill>
                <a:latin typeface="APL385 Unicode" panose="020B0709000202000203" pitchFamily="49" charset="0"/>
              </a:rPr>
              <a:t>DeepMap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 ←→ G⟩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X+Y G Z ←→ {x y z←⍵ ⋄ </a:t>
            </a:r>
            <a:r>
              <a:rPr lang="en-US" dirty="0" err="1" smtClean="0">
                <a:solidFill>
                  <a:schemeClr val="bg1"/>
                </a:solidFill>
                <a:latin typeface="APL385 Unicode" panose="020B0709000202000203" pitchFamily="49" charset="0"/>
              </a:rPr>
              <a:t>x+y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 G z} </a:t>
            </a:r>
            <a:r>
              <a:rPr lang="en-US" dirty="0" err="1" smtClean="0">
                <a:solidFill>
                  <a:schemeClr val="bg1"/>
                </a:solidFill>
                <a:latin typeface="APL385 Unicode" panose="020B0709000202000203" pitchFamily="49" charset="0"/>
              </a:rPr>
              <a:t>DeepMap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 X Y Z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←→ {⟨(,3)≡⍴⍵⟩ x y z←⍵ ⋄ </a:t>
            </a:r>
            <a:r>
              <a:rPr lang="en-US" dirty="0" err="1" smtClean="0">
                <a:solidFill>
                  <a:schemeClr val="bg1"/>
                </a:solidFill>
                <a:latin typeface="APL385 Unicode" panose="020B0709000202000203" pitchFamily="49" charset="0"/>
              </a:rPr>
              <a:t>x+y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 G z} </a:t>
            </a:r>
            <a:r>
              <a:rPr lang="en-US" dirty="0" err="1" smtClean="0">
                <a:solidFill>
                  <a:schemeClr val="bg1"/>
                </a:solidFill>
                <a:latin typeface="APL385 Unicode" panose="020B0709000202000203" pitchFamily="49" charset="0"/>
              </a:rPr>
              <a:t>DeepMap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 X Y Z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 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7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62564">
        <p14:pan/>
      </p:transition>
    </mc:Choice>
    <mc:Fallback>
      <p:transition advTm="62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5000" contrast="-2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8065008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⟨(⍬≡⍴S)∧(F </a:t>
            </a:r>
            <a:r>
              <a:rPr lang="en-US" dirty="0" err="1" smtClean="0">
                <a:solidFill>
                  <a:schemeClr val="bg1"/>
                </a:solidFill>
                <a:latin typeface="APL385 Unicode" panose="020B0709000202000203" pitchFamily="49" charset="0"/>
              </a:rPr>
              <a:t>DeepMap</a:t>
            </a:r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 ←→ F)⟩ 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M F (⍴M)⍴S → M F S</a:t>
            </a:r>
          </a:p>
          <a:p>
            <a:endParaRPr lang="en-US" dirty="0" smtClean="0">
              <a:solidFill>
                <a:schemeClr val="bg1"/>
              </a:solidFill>
              <a:latin typeface="APL385 Unicode" panose="020B0709000202000203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⟨(⍬≡⍴X)∧(X F Y ←→ Y F X)⟩</a:t>
            </a:r>
          </a:p>
          <a:p>
            <a:r>
              <a:rPr lang="en-US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X F Y → Y F X</a:t>
            </a:r>
          </a:p>
          <a:p>
            <a:endParaRPr lang="en-US" dirty="0" smtClean="0">
              <a:solidFill>
                <a:schemeClr val="bg1"/>
              </a:solidFill>
              <a:latin typeface="APL385 Unicode" panose="020B0709000202000203" pitchFamily="49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62564">
        <p14:pan/>
      </p:transition>
    </mc:Choice>
    <mc:Fallback>
      <p:transition advTm="62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and Schemes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33483" b="5064"/>
          <a:stretch/>
        </p:blipFill>
        <p:spPr>
          <a:xfrm>
            <a:off x="-18" y="-1"/>
            <a:ext cx="5760720" cy="685800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463474"/>
          </a:xfrm>
        </p:spPr>
        <p:txBody>
          <a:bodyPr>
            <a:noAutofit/>
          </a:bodyPr>
          <a:lstStyle/>
          <a:p>
            <a:r>
              <a:rPr lang="en-US" sz="1600" dirty="0" smtClean="0"/>
              <a:t>Usable version this year</a:t>
            </a:r>
          </a:p>
          <a:p>
            <a:r>
              <a:rPr lang="en-US" sz="1600" dirty="0" smtClean="0"/>
              <a:t>Target multi-core, GPU, and distributed clusters</a:t>
            </a:r>
          </a:p>
          <a:p>
            <a:r>
              <a:rPr lang="en-US" sz="1600" dirty="0" smtClean="0"/>
              <a:t>Fully integrate with </a:t>
            </a:r>
            <a:r>
              <a:rPr lang="en-US" sz="1600" dirty="0" err="1" smtClean="0"/>
              <a:t>Dyalog</a:t>
            </a:r>
            <a:endParaRPr lang="en-US" sz="1600" dirty="0" smtClean="0"/>
          </a:p>
          <a:p>
            <a:r>
              <a:rPr lang="en-US" sz="1600" dirty="0" smtClean="0"/>
              <a:t>Focus on scalable parallel performance</a:t>
            </a:r>
          </a:p>
          <a:p>
            <a:r>
              <a:rPr lang="en-US" sz="1600" dirty="0" smtClean="0"/>
              <a:t>Leverage APL-style </a:t>
            </a:r>
            <a:r>
              <a:rPr lang="en-US" sz="1600" dirty="0" smtClean="0"/>
              <a:t>formalism</a:t>
            </a:r>
          </a:p>
          <a:p>
            <a:r>
              <a:rPr lang="en-US" sz="1600" dirty="0" smtClean="0"/>
              <a:t>Create a dialog between tuning expert and compiler</a:t>
            </a:r>
            <a:endParaRPr lang="en-US" sz="1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1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0256">
        <p14:pan/>
      </p:transition>
    </mc:Choice>
    <mc:Fallback xmlns="">
      <p:transition advTm="100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1 will have low-hanging fruit optimizations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8" b="6248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7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8206">
        <p14:pan/>
      </p:transition>
    </mc:Choice>
    <mc:Fallback xmlns="">
      <p:transition advTm="282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Interpreter vs. Compiler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Interpreter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Garbage collected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Idiom-based special casing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 static verification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 user-guided optimization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Supports much more of APL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Numerous extensions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Stack-based allocation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Whole program optimization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Explicit verification and proof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Safe user-defined optimizations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Restricted to Co-</a:t>
            </a:r>
            <a:r>
              <a:rPr lang="en-US" dirty="0" err="1" smtClean="0">
                <a:solidFill>
                  <a:schemeClr val="bg1"/>
                </a:solidFill>
              </a:rPr>
              <a:t>Dfns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Limited extensions and </a:t>
            </a:r>
            <a:r>
              <a:rPr lang="en-US" dirty="0" err="1" smtClean="0">
                <a:solidFill>
                  <a:schemeClr val="bg1"/>
                </a:solidFill>
              </a:rPr>
              <a:t>interop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44397">
        <p14:pan/>
      </p:transition>
    </mc:Choice>
    <mc:Fallback xmlns="">
      <p:transition advTm="1443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Co-</a:t>
            </a:r>
            <a:r>
              <a:rPr lang="en-US" dirty="0" err="1" smtClean="0"/>
              <a:t>Dfns</a:t>
            </a:r>
            <a:r>
              <a:rPr lang="en-US" dirty="0" smtClean="0"/>
              <a:t> should require less than trivial effort.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4" b="1113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2779">
        <p14:pan/>
      </p:transition>
    </mc:Choice>
    <mc:Fallback xmlns="">
      <p:transition advTm="527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APL is fast. Who needs a compiler?</a:t>
            </a:r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4" b="1113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6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9215">
        <p14:pan/>
      </p:transition>
    </mc:Choice>
    <mc:Fallback xmlns="">
      <p:transition advTm="792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1064">
        <p14:pan/>
      </p:transition>
    </mc:Choice>
    <mc:Fallback xmlns="">
      <p:transition advTm="21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not included, some assembly required.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4" b="11134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We’re not preaching super-compilation here.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0527">
        <p14:pan/>
      </p:transition>
    </mc:Choice>
    <mc:Fallback xmlns="">
      <p:transition advTm="405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Goodies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9" r="15499"/>
          <a:stretch/>
        </p:blipFill>
        <p:spPr>
          <a:xfrm>
            <a:off x="0" y="0"/>
            <a:ext cx="5760720" cy="685800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584187"/>
          </a:xfrm>
        </p:spPr>
        <p:txBody>
          <a:bodyPr>
            <a:noAutofit/>
          </a:bodyPr>
          <a:lstStyle/>
          <a:p>
            <a:r>
              <a:rPr lang="en-US" sz="1800" dirty="0" smtClean="0"/>
              <a:t>Easily integrated with other code</a:t>
            </a:r>
          </a:p>
          <a:p>
            <a:r>
              <a:rPr lang="en-US" sz="1800" dirty="0" smtClean="0"/>
              <a:t>A complete, useful, general parser for APL</a:t>
            </a:r>
          </a:p>
          <a:p>
            <a:r>
              <a:rPr lang="en-US" sz="1800" dirty="0" smtClean="0"/>
              <a:t>A complete, rigorous specification of the language</a:t>
            </a:r>
          </a:p>
          <a:p>
            <a:r>
              <a:rPr lang="en-US" sz="1800" dirty="0" smtClean="0"/>
              <a:t>Supports multiple runtimes</a:t>
            </a:r>
          </a:p>
          <a:p>
            <a:r>
              <a:rPr lang="en-US" sz="1800" dirty="0" smtClean="0"/>
              <a:t>Language integration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81615">
        <p14:pan/>
      </p:transition>
    </mc:Choice>
    <mc:Fallback xmlns="">
      <p:transition advTm="1816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Dyalog</a:t>
            </a:r>
            <a:r>
              <a:rPr lang="en-US" dirty="0" smtClean="0">
                <a:solidFill>
                  <a:schemeClr val="bg1"/>
                </a:solidFill>
              </a:rPr>
              <a:t> has provided significant funding and support.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PL Group at IU is a great place to test and strengthen these ideas.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John Scholes, for creating D-</a:t>
            </a:r>
            <a:r>
              <a:rPr lang="en-US" dirty="0" err="1" smtClean="0">
                <a:solidFill>
                  <a:schemeClr val="bg1"/>
                </a:solidFill>
              </a:rPr>
              <a:t>fns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Intel’s Concurrent Collections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Mathematics of Arrays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C++ (Oh dear!)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NanoPass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8063">
        <p14:pan/>
      </p:transition>
    </mc:Choice>
    <mc:Fallback xmlns="">
      <p:transition advTm="380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Email: awhsu@indiana.edu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29484">
        <p14:pan/>
      </p:transition>
    </mc:Choice>
    <mc:Fallback xmlns="">
      <p:transition advTm="4294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 Credits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Hotnstock</a:t>
            </a:r>
            <a:endParaRPr lang="en-US" dirty="0" smtClean="0"/>
          </a:p>
          <a:p>
            <a:r>
              <a:rPr lang="en-US" dirty="0" err="1" smtClean="0"/>
              <a:t>MoonsongStock</a:t>
            </a:r>
            <a:endParaRPr lang="en-US" dirty="0" smtClean="0"/>
          </a:p>
          <a:p>
            <a:r>
              <a:rPr lang="en-US" dirty="0" err="1" smtClean="0"/>
              <a:t>Ladyaway</a:t>
            </a:r>
            <a:endParaRPr lang="en-US" dirty="0" smtClean="0"/>
          </a:p>
          <a:p>
            <a:r>
              <a:rPr lang="en-US" dirty="0" err="1" smtClean="0"/>
              <a:t>Fall_Stock</a:t>
            </a:r>
            <a:endParaRPr lang="en-US" dirty="0" smtClean="0"/>
          </a:p>
          <a:p>
            <a:r>
              <a:rPr lang="en-US" dirty="0" err="1" smtClean="0"/>
              <a:t>Estruda</a:t>
            </a:r>
            <a:endParaRPr lang="en-US" dirty="0" smtClean="0"/>
          </a:p>
          <a:p>
            <a:r>
              <a:rPr lang="en-US" dirty="0" err="1" smtClean="0"/>
              <a:t>Animalphotos</a:t>
            </a:r>
            <a:endParaRPr lang="en-US" dirty="0" smtClean="0"/>
          </a:p>
          <a:p>
            <a:r>
              <a:rPr lang="en-US" dirty="0" err="1" smtClean="0"/>
              <a:t>Dark_dragon_stock</a:t>
            </a:r>
            <a:endParaRPr lang="en-US" dirty="0" smtClean="0"/>
          </a:p>
          <a:p>
            <a:r>
              <a:rPr lang="en-US" dirty="0" err="1" smtClean="0"/>
              <a:t>Drezdany_stocks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Stupiddeeppeople</a:t>
            </a:r>
            <a:endParaRPr lang="en-US" dirty="0" smtClean="0"/>
          </a:p>
          <a:p>
            <a:r>
              <a:rPr lang="en-US" dirty="0" err="1" smtClean="0"/>
              <a:t>Thiselectricheart</a:t>
            </a:r>
            <a:endParaRPr lang="en-US" dirty="0" smtClean="0"/>
          </a:p>
          <a:p>
            <a:r>
              <a:rPr lang="en-US" dirty="0" err="1" smtClean="0"/>
              <a:t>Vampsstock</a:t>
            </a:r>
            <a:endParaRPr lang="en-US" dirty="0" smtClean="0"/>
          </a:p>
          <a:p>
            <a:r>
              <a:rPr lang="en-US" dirty="0" err="1" smtClean="0"/>
              <a:t>NefaroStock</a:t>
            </a:r>
            <a:endParaRPr lang="en-US" dirty="0" smtClean="0"/>
          </a:p>
          <a:p>
            <a:r>
              <a:rPr lang="en-US" dirty="0" err="1" smtClean="0"/>
              <a:t>NikiljuiceStock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5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Compilers can enhance reliability and performance.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3" b="40457"/>
          <a:stretch/>
        </p:blipFill>
        <p:spPr>
          <a:xfrm>
            <a:off x="0" y="0"/>
            <a:ext cx="9144000" cy="533095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4642">
        <p14:pan/>
      </p:transition>
    </mc:Choice>
    <mc:Fallback xmlns="">
      <p:transition advTm="246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Interpreter Limitations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5" b="3158"/>
          <a:stretch/>
        </p:blipFill>
        <p:spPr>
          <a:xfrm>
            <a:off x="0" y="0"/>
            <a:ext cx="5760720" cy="685800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Scalar fusion leads to poor cache </a:t>
            </a:r>
            <a:r>
              <a:rPr lang="en-US" sz="2000" dirty="0" smtClean="0"/>
              <a:t>behavior</a:t>
            </a:r>
            <a:endParaRPr lang="en-US" sz="2000" dirty="0" smtClean="0"/>
          </a:p>
          <a:p>
            <a:r>
              <a:rPr lang="en-US" sz="2000" dirty="0" smtClean="0"/>
              <a:t>Procedure calls can be </a:t>
            </a:r>
            <a:r>
              <a:rPr lang="en-US" sz="2000" dirty="0" smtClean="0"/>
              <a:t>expensive</a:t>
            </a:r>
            <a:endParaRPr lang="en-US" sz="2000" dirty="0" smtClean="0"/>
          </a:p>
          <a:p>
            <a:r>
              <a:rPr lang="en-US" sz="2000" dirty="0" smtClean="0"/>
              <a:t>Common optimizations </a:t>
            </a:r>
            <a:r>
              <a:rPr lang="en-US" sz="2000" dirty="0" smtClean="0"/>
              <a:t>are not possible</a:t>
            </a:r>
            <a:endParaRPr lang="en-US" sz="2000" dirty="0" smtClean="0"/>
          </a:p>
          <a:p>
            <a:r>
              <a:rPr lang="en-US" sz="2000" dirty="0" smtClean="0"/>
              <a:t>No static analysis of code for errors or </a:t>
            </a:r>
            <a:r>
              <a:rPr lang="en-US" sz="2000" dirty="0" smtClean="0"/>
              <a:t>correctness</a:t>
            </a:r>
            <a:endParaRPr lang="en-US" sz="200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4832">
        <p14:pan/>
      </p:transition>
    </mc:Choice>
    <mc:Fallback xmlns="">
      <p:transition advTm="748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</a:t>
            </a:r>
            <a:r>
              <a:rPr lang="en-US" dirty="0" err="1" smtClean="0"/>
              <a:t>Dfns</a:t>
            </a:r>
            <a:r>
              <a:rPr lang="en-US" dirty="0" smtClean="0"/>
              <a:t> is a headlong jump into APL compilation.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" b="35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1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1070">
        <p14:pan/>
      </p:transition>
    </mc:Choice>
    <mc:Fallback xmlns="">
      <p:transition advTm="21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D-</a:t>
            </a:r>
            <a:r>
              <a:rPr lang="en-US" dirty="0" err="1" smtClean="0"/>
              <a:t>fns</a:t>
            </a:r>
            <a:r>
              <a:rPr lang="en-US" dirty="0" smtClean="0"/>
              <a:t> eliminates serious roadblocks to performance.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8" b="656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9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80108">
        <p14:pan/>
      </p:transition>
    </mc:Choice>
    <mc:Fallback xmlns="">
      <p:transition advTm="801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5000" contrast="-2500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interpreter can have poor cache behavior.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541486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L385 Unicode" panose="020B0709000202000203" pitchFamily="49" charset="0"/>
              </a:rPr>
              <a:t>((⍟S÷X)+(r+2÷⍨v*2)×T)÷</a:t>
            </a:r>
            <a:r>
              <a:rPr lang="en-US" sz="3200" dirty="0" err="1">
                <a:solidFill>
                  <a:schemeClr val="bg1"/>
                </a:solidFill>
                <a:latin typeface="APL385 Unicode" panose="020B0709000202000203" pitchFamily="49" charset="0"/>
              </a:rPr>
              <a:t>vsqrtT←</a:t>
            </a:r>
            <a:r>
              <a:rPr lang="en-US" sz="3200" dirty="0" err="1" smtClean="0">
                <a:solidFill>
                  <a:schemeClr val="bg1"/>
                </a:solidFill>
                <a:latin typeface="APL385 Unicode" panose="020B0709000202000203" pitchFamily="49" charset="0"/>
              </a:rPr>
              <a:t>v×T</a:t>
            </a:r>
            <a:r>
              <a:rPr lang="en-US" sz="3200" dirty="0" smtClean="0">
                <a:solidFill>
                  <a:schemeClr val="bg1"/>
                </a:solidFill>
                <a:latin typeface="APL385 Unicode" panose="020B0709000202000203" pitchFamily="49" charset="0"/>
              </a:rPr>
              <a:t>*0.5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3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37482">
        <p14:pan/>
      </p:transition>
    </mc:Choice>
    <mc:Fallback xmlns="">
      <p:transition advTm="1374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</a:t>
            </a:r>
            <a:r>
              <a:rPr lang="en-US" dirty="0" err="1" smtClean="0"/>
              <a:t>Dfns</a:t>
            </a:r>
            <a:r>
              <a:rPr lang="en-US" dirty="0" smtClean="0"/>
              <a:t> is for predictable, safe, controllable performance.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 b="9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Tuning expertise should not be a black art.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5729">
        <p14:pan/>
      </p:transition>
    </mc:Choice>
    <mc:Fallback xmlns="">
      <p:transition advTm="757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 contrast="-2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Co-</a:t>
            </a:r>
            <a:r>
              <a:rPr lang="en-US" dirty="0" err="1" smtClean="0">
                <a:solidFill>
                  <a:schemeClr val="bg1"/>
                </a:solidFill>
              </a:rPr>
              <a:t>Dfns</a:t>
            </a:r>
            <a:r>
              <a:rPr lang="en-US" dirty="0" smtClean="0">
                <a:solidFill>
                  <a:schemeClr val="bg1"/>
                </a:solidFill>
              </a:rPr>
              <a:t> is a two-primitive extension of the D-</a:t>
            </a:r>
            <a:r>
              <a:rPr lang="en-US" dirty="0" err="1" smtClean="0">
                <a:solidFill>
                  <a:schemeClr val="bg1"/>
                </a:solidFill>
              </a:rPr>
              <a:t>fns</a:t>
            </a:r>
            <a:r>
              <a:rPr lang="en-US" dirty="0" smtClean="0">
                <a:solidFill>
                  <a:schemeClr val="bg1"/>
                </a:solidFill>
              </a:rPr>
              <a:t> language.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7500" dirty="0" smtClean="0">
                <a:solidFill>
                  <a:srgbClr val="00B0F0"/>
                </a:solidFill>
              </a:rPr>
              <a:t>⌾</a:t>
            </a:r>
            <a:endParaRPr lang="en-US" sz="27500" dirty="0">
              <a:solidFill>
                <a:srgbClr val="00B0F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7500" dirty="0" smtClean="0">
                <a:solidFill>
                  <a:srgbClr val="00B0F0"/>
                </a:solidFill>
              </a:rPr>
              <a:t>∥</a:t>
            </a:r>
            <a:endParaRPr lang="en-US" sz="27500" dirty="0">
              <a:solidFill>
                <a:srgbClr val="00B0F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0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83564">
        <p14:pan/>
      </p:transition>
    </mc:Choice>
    <mc:Fallback xmlns="">
      <p:transition advTm="83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Segoe UI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TC103457491[[fn=Metropolitan]]</Template>
  <TotalTime>817</TotalTime>
  <Words>569</Words>
  <Application>Microsoft Office PowerPoint</Application>
  <PresentationFormat>On-screen Show (4:3)</PresentationFormat>
  <Paragraphs>114</Paragraphs>
  <Slides>25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APL385 Unicode</vt:lpstr>
      <vt:lpstr>Arial</vt:lpstr>
      <vt:lpstr>Segoe UI Light</vt:lpstr>
      <vt:lpstr>Metropolitan</vt:lpstr>
      <vt:lpstr>Co-Dfns Compiler</vt:lpstr>
      <vt:lpstr>APL is fast. Who needs a compiler?</vt:lpstr>
      <vt:lpstr>Compilers can enhance reliability and performance.</vt:lpstr>
      <vt:lpstr>Interpreter Limitations</vt:lpstr>
      <vt:lpstr>Co-Dfns is a headlong jump into APL compilation.</vt:lpstr>
      <vt:lpstr>D-fns eliminates serious roadblocks to performance.</vt:lpstr>
      <vt:lpstr>The interpreter can have poor cache behavior.</vt:lpstr>
      <vt:lpstr>Co-Dfns is for predictable, safe, controllable performance.</vt:lpstr>
      <vt:lpstr>Co-Dfns is a two-primitive extension of the D-fns language.</vt:lpstr>
      <vt:lpstr>Examples</vt:lpstr>
      <vt:lpstr>Examples</vt:lpstr>
      <vt:lpstr>Why shouldn’t we be able to reason about performance?</vt:lpstr>
      <vt:lpstr>APL is math you can use. Let’s use it for performance.</vt:lpstr>
      <vt:lpstr>Examples</vt:lpstr>
      <vt:lpstr>Examples</vt:lpstr>
      <vt:lpstr>Plans and Schemes</vt:lpstr>
      <vt:lpstr>Version 1 will have low-hanging fruit optimizations</vt:lpstr>
      <vt:lpstr>Interpreter vs. Compiler</vt:lpstr>
      <vt:lpstr>Using Co-Dfns should require less than trivial effort.</vt:lpstr>
      <vt:lpstr>Demo time</vt:lpstr>
      <vt:lpstr>Performance not included, some assembly required.</vt:lpstr>
      <vt:lpstr>Coding Goodies</vt:lpstr>
      <vt:lpstr>Acknowledgments </vt:lpstr>
      <vt:lpstr>Thank you</vt:lpstr>
      <vt:lpstr>Photo 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Co-Dfns Compiler</dc:title>
  <dc:creator>Aaron Hsu</dc:creator>
  <cp:keywords>compiler;co-dfns;conference;dyalog;apl</cp:keywords>
  <cp:lastModifiedBy>Aaron Hsu</cp:lastModifiedBy>
  <cp:revision>67</cp:revision>
  <dcterms:created xsi:type="dcterms:W3CDTF">2013-10-10T20:29:21Z</dcterms:created>
  <dcterms:modified xsi:type="dcterms:W3CDTF">2013-10-22T16:07:31Z</dcterms:modified>
</cp:coreProperties>
</file>